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sldIdLst>
    <p:sldId id="256" r:id="rId3"/>
    <p:sldId id="257" r:id="rId4"/>
    <p:sldId id="259" r:id="rId5"/>
    <p:sldId id="260" r:id="rId6"/>
    <p:sldId id="261" r:id="rId7"/>
    <p:sldId id="262" r:id="rId8"/>
    <p:sldId id="263" r:id="rId9"/>
    <p:sldId id="264" r:id="rId10"/>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416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DCCD61-643D-44A5-A450-3A42A50CBC1E}" type="datetimeFigureOut">
              <a:rPr lang="en-US" smtClean="0"/>
              <a:t>12/18/2019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96291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t>12/18/2019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29688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DCCD61-643D-44A5-A450-3A42A50CBC1E}" type="datetimeFigureOut">
              <a:rPr lang="en-US" smtClean="0"/>
              <a:t>12/18/2019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29870350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79237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3962857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16778"/>
            <a:ext cx="9144000"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3" name="Content Placeholder 2"/>
          <p:cNvSpPr>
            <a:spLocks noGrp="1"/>
          </p:cNvSpPr>
          <p:nvPr>
            <p:ph idx="1"/>
          </p:nvPr>
        </p:nvSpPr>
        <p:spPr>
          <a:xfrm>
            <a:off x="457200" y="1600201"/>
            <a:ext cx="8229600"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4" name="Content Placeholder 2"/>
          <p:cNvSpPr>
            <a:spLocks noGrp="1"/>
          </p:cNvSpPr>
          <p:nvPr>
            <p:ph idx="10"/>
          </p:nvPr>
        </p:nvSpPr>
        <p:spPr>
          <a:xfrm>
            <a:off x="467544" y="2276872"/>
            <a:ext cx="8229600" cy="3600400"/>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3694015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0"/>
            <a:ext cx="7524328" cy="1069514"/>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4" name="Content Placeholder 2"/>
          <p:cNvSpPr>
            <a:spLocks noGrp="1"/>
          </p:cNvSpPr>
          <p:nvPr>
            <p:ph idx="1"/>
          </p:nvPr>
        </p:nvSpPr>
        <p:spPr>
          <a:xfrm>
            <a:off x="2123728" y="1268760"/>
            <a:ext cx="6563072" cy="460648"/>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844824"/>
            <a:ext cx="6563072" cy="4147865"/>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2326818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6560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DCCD61-643D-44A5-A450-3A42A50CBC1E}"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92428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DCCD61-643D-44A5-A450-3A42A50CBC1E}" type="datetimeFigureOut">
              <a:rPr lang="en-US" smtClean="0"/>
              <a:t>12/18/2019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3277933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DCCD61-643D-44A5-A450-3A42A50CBC1E}" type="datetimeFigureOut">
              <a:rPr lang="en-US" smtClean="0"/>
              <a:t>12/18/2019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77879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DCCD61-643D-44A5-A450-3A42A50CBC1E}" type="datetimeFigureOut">
              <a:rPr lang="en-US" smtClean="0"/>
              <a:t>12/18/2019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2919811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DCCD61-643D-44A5-A450-3A42A50CBC1E}" type="datetimeFigureOut">
              <a:rPr lang="en-US" smtClean="0"/>
              <a:t>12/18/2019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2F0832-F084-422D-97D1-AF848F4F2C34}" type="slidenum">
              <a:rPr lang="en-US" smtClean="0"/>
              <a:t>‹#›</a:t>
            </a:fld>
            <a:endParaRPr lang="en-US"/>
          </a:p>
        </p:txBody>
      </p:sp>
    </p:spTree>
    <p:extLst>
      <p:ext uri="{BB962C8B-B14F-4D97-AF65-F5344CB8AC3E}">
        <p14:creationId xmlns:p14="http://schemas.microsoft.com/office/powerpoint/2010/main" val="18181198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37338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Lst>
  <p:txStyles>
    <p:titleStyle>
      <a:lvl1pPr algn="l" defTabSz="914400" rtl="0" eaLnBrk="1" latinLnBrk="1" hangingPunct="1">
        <a:spcBef>
          <a:spcPct val="0"/>
        </a:spcBef>
        <a:buNone/>
        <a:defRPr sz="4000" b="1" kern="1200">
          <a:solidFill>
            <a:schemeClr val="tx1"/>
          </a:solidFill>
          <a:latin typeface="Arial" pitchFamily="34" charset="0"/>
          <a:ea typeface="+mj-ea"/>
          <a:cs typeface="Arial" pitchFamily="34" charset="0"/>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DCCD61-643D-44A5-A450-3A42A50CBC1E}" type="datetimeFigureOut">
              <a:rPr lang="en-US" smtClean="0"/>
              <a:t>12/18/2019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2F0832-F084-422D-97D1-AF848F4F2C34}" type="slidenum">
              <a:rPr lang="en-US" smtClean="0"/>
              <a:t>‹#›</a:t>
            </a:fld>
            <a:endParaRPr lang="en-US"/>
          </a:p>
        </p:txBody>
      </p:sp>
    </p:spTree>
    <p:extLst>
      <p:ext uri="{BB962C8B-B14F-4D97-AF65-F5344CB8AC3E}">
        <p14:creationId xmlns:p14="http://schemas.microsoft.com/office/powerpoint/2010/main" val="328635735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free-powerpoint-templates-design.com/free-powerpoint-templates-design"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hlinkClick r:id="rId2"/>
          </p:cNvPr>
          <p:cNvSpPr txBox="1"/>
          <p:nvPr/>
        </p:nvSpPr>
        <p:spPr>
          <a:xfrm>
            <a:off x="0" y="6597932"/>
            <a:ext cx="9144000" cy="215444"/>
          </a:xfrm>
          <a:prstGeom prst="rect">
            <a:avLst/>
          </a:prstGeom>
          <a:noFill/>
        </p:spPr>
        <p:txBody>
          <a:bodyPr wrap="square" rtlCol="0">
            <a:spAutoFit/>
          </a:bodyPr>
          <a:lstStyle/>
          <a:p>
            <a:pPr algn="ctr"/>
            <a:r>
              <a:rPr lang="en-US" altLang="ko-KR" sz="800" dirty="0" smtClean="0">
                <a:solidFill>
                  <a:schemeClr val="tx1">
                    <a:lumMod val="75000"/>
                    <a:lumOff val="25000"/>
                  </a:schemeClr>
                </a:solidFill>
                <a:latin typeface="Arial" pitchFamily="34" charset="0"/>
                <a:cs typeface="Arial" pitchFamily="34" charset="0"/>
              </a:rPr>
              <a:t>ALLPPT.com _ Free PowerPoint Templates, Diagrams and Charts</a:t>
            </a:r>
            <a:endParaRPr lang="ko-KR" altLang="en-US" sz="800" dirty="0">
              <a:solidFill>
                <a:schemeClr val="tx1">
                  <a:lumMod val="75000"/>
                  <a:lumOff val="25000"/>
                </a:schemeClr>
              </a:solidFill>
              <a:latin typeface="Arial" pitchFamily="34" charset="0"/>
              <a:cs typeface="Arial" pitchFamily="34" charset="0"/>
            </a:endParaRPr>
          </a:p>
        </p:txBody>
      </p:sp>
      <p:sp>
        <p:nvSpPr>
          <p:cNvPr id="9" name="مربع نص 8"/>
          <p:cNvSpPr txBox="1"/>
          <p:nvPr/>
        </p:nvSpPr>
        <p:spPr>
          <a:xfrm>
            <a:off x="4355976" y="1916832"/>
            <a:ext cx="4536504" cy="3108543"/>
          </a:xfrm>
          <a:prstGeom prst="rect">
            <a:avLst/>
          </a:prstGeom>
          <a:noFill/>
        </p:spPr>
        <p:txBody>
          <a:bodyPr wrap="square" rtlCol="1">
            <a:spAutoFit/>
          </a:bodyPr>
          <a:lstStyle/>
          <a:p>
            <a:r>
              <a:rPr lang="en-US" sz="2800" b="1" dirty="0" smtClean="0"/>
              <a:t>University of Diyala /</a:t>
            </a:r>
          </a:p>
          <a:p>
            <a:r>
              <a:rPr lang="en-US" sz="2800" b="1" dirty="0" smtClean="0"/>
              <a:t>College of Education for </a:t>
            </a:r>
          </a:p>
          <a:p>
            <a:r>
              <a:rPr lang="en-US" sz="2800" b="1" dirty="0" smtClean="0"/>
              <a:t>Humanities</a:t>
            </a:r>
          </a:p>
          <a:p>
            <a:r>
              <a:rPr lang="en-US" sz="2800" b="1" dirty="0" smtClean="0"/>
              <a:t>Asst. Inst. Eman Ahmed</a:t>
            </a:r>
          </a:p>
          <a:p>
            <a:r>
              <a:rPr lang="en-US" sz="2800" b="1" dirty="0" smtClean="0"/>
              <a:t>Second Grade</a:t>
            </a:r>
          </a:p>
          <a:p>
            <a:r>
              <a:rPr lang="en-US" sz="2800" b="1" dirty="0" smtClean="0"/>
              <a:t>Tenth Lecture</a:t>
            </a:r>
          </a:p>
          <a:p>
            <a:r>
              <a:rPr lang="en-US" sz="2800" b="1" dirty="0" smtClean="0"/>
              <a:t>Classroom Managements</a:t>
            </a:r>
            <a:endParaRPr lang="ar-IQ" sz="2800" b="1" dirty="0"/>
          </a:p>
        </p:txBody>
      </p:sp>
    </p:spTree>
    <p:extLst>
      <p:ext uri="{BB962C8B-B14F-4D97-AF65-F5344CB8AC3E}">
        <p14:creationId xmlns:p14="http://schemas.microsoft.com/office/powerpoint/2010/main" val="1941221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ربع نص 8"/>
          <p:cNvSpPr txBox="1"/>
          <p:nvPr/>
        </p:nvSpPr>
        <p:spPr>
          <a:xfrm>
            <a:off x="323528" y="548680"/>
            <a:ext cx="8820472" cy="3416320"/>
          </a:xfrm>
          <a:prstGeom prst="rect">
            <a:avLst/>
          </a:prstGeom>
          <a:noFill/>
        </p:spPr>
        <p:txBody>
          <a:bodyPr wrap="square" rtlCol="1">
            <a:spAutoFit/>
          </a:bodyPr>
          <a:lstStyle/>
          <a:p>
            <a:r>
              <a:rPr lang="en-US" sz="4000" b="1" dirty="0" smtClean="0"/>
              <a:t>What is classroom management?</a:t>
            </a:r>
          </a:p>
          <a:p>
            <a:r>
              <a:rPr lang="en-US" sz="3600" dirty="0" smtClean="0"/>
              <a:t>Classroom managements refer to the </a:t>
            </a:r>
          </a:p>
          <a:p>
            <a:r>
              <a:rPr lang="en-US" sz="3600" dirty="0" smtClean="0"/>
              <a:t>way the teacher organize what goes in the classroom.</a:t>
            </a:r>
          </a:p>
          <a:p>
            <a:endParaRPr lang="en-US" sz="4000" dirty="0" smtClean="0"/>
          </a:p>
          <a:p>
            <a:r>
              <a:rPr lang="en-US" sz="2800" dirty="0" smtClean="0"/>
              <a:t> </a:t>
            </a:r>
            <a:endParaRPr lang="ar-IQ" sz="2800" dirty="0"/>
          </a:p>
        </p:txBody>
      </p:sp>
      <p:pic>
        <p:nvPicPr>
          <p:cNvPr id="1026" name="Picture 2" descr="C:\Users\exp\Desktop\pics\class activiti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717032"/>
            <a:ext cx="6840760" cy="2664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1763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ko-KR" dirty="0" smtClean="0"/>
              <a:t> </a:t>
            </a:r>
            <a:endParaRPr lang="ko-KR" altLang="en-US" dirty="0"/>
          </a:p>
        </p:txBody>
      </p:sp>
      <p:sp>
        <p:nvSpPr>
          <p:cNvPr id="5" name="مربع نص 4"/>
          <p:cNvSpPr txBox="1"/>
          <p:nvPr/>
        </p:nvSpPr>
        <p:spPr>
          <a:xfrm>
            <a:off x="1619672" y="260648"/>
            <a:ext cx="7416824" cy="4216539"/>
          </a:xfrm>
          <a:prstGeom prst="rect">
            <a:avLst/>
          </a:prstGeom>
          <a:noFill/>
        </p:spPr>
        <p:txBody>
          <a:bodyPr wrap="square" rtlCol="1">
            <a:spAutoFit/>
          </a:bodyPr>
          <a:lstStyle/>
          <a:p>
            <a:r>
              <a:rPr lang="en-US" sz="2800" b="1" dirty="0">
                <a:latin typeface="Times New Roman"/>
                <a:ea typeface="Calibri"/>
              </a:rPr>
              <a:t>How Can EFL/ESL Teachers Use Knowledge of Classroom Management to Create Opportunities for Students to Interact in English in Meaningful Ways</a:t>
            </a:r>
            <a:r>
              <a:rPr lang="en-US" sz="2800" b="1" dirty="0" smtClean="0">
                <a:latin typeface="Times New Roman"/>
                <a:ea typeface="Calibri"/>
              </a:rPr>
              <a:t>?</a:t>
            </a:r>
          </a:p>
          <a:p>
            <a:endParaRPr lang="en-US" sz="2800" b="1" dirty="0" smtClean="0">
              <a:latin typeface="Times New Roman"/>
              <a:ea typeface="Calibri"/>
            </a:endParaRPr>
          </a:p>
          <a:p>
            <a:r>
              <a:rPr lang="en-US" sz="3200" dirty="0">
                <a:latin typeface="Times New Roman"/>
                <a:ea typeface="Calibri"/>
              </a:rPr>
              <a:t>This section discusses how teachers manage classroom teaching so that students have </a:t>
            </a:r>
            <a:endParaRPr lang="en-US" sz="3200" dirty="0" smtClean="0">
              <a:latin typeface="Times New Roman"/>
              <a:ea typeface="Calibri"/>
            </a:endParaRPr>
          </a:p>
          <a:p>
            <a:r>
              <a:rPr lang="en-US" sz="3200" dirty="0" smtClean="0">
                <a:latin typeface="Times New Roman"/>
                <a:ea typeface="Calibri"/>
              </a:rPr>
              <a:t>opportunities </a:t>
            </a:r>
            <a:r>
              <a:rPr lang="en-US" sz="3200" dirty="0">
                <a:latin typeface="Times New Roman"/>
                <a:ea typeface="Calibri"/>
              </a:rPr>
              <a:t>to interact in English in </a:t>
            </a:r>
            <a:endParaRPr lang="en-US" sz="3200" dirty="0" smtClean="0">
              <a:latin typeface="Times New Roman"/>
              <a:ea typeface="Calibri"/>
            </a:endParaRPr>
          </a:p>
          <a:p>
            <a:r>
              <a:rPr lang="en-US" sz="3200" dirty="0" smtClean="0">
                <a:latin typeface="Times New Roman"/>
                <a:ea typeface="Calibri"/>
              </a:rPr>
              <a:t>meaningful </a:t>
            </a:r>
            <a:r>
              <a:rPr lang="en-US" sz="3200" dirty="0">
                <a:latin typeface="Times New Roman"/>
                <a:ea typeface="Calibri"/>
              </a:rPr>
              <a:t>ways.</a:t>
            </a:r>
            <a:endParaRPr lang="ar-IQ" sz="3200" dirty="0"/>
          </a:p>
        </p:txBody>
      </p:sp>
    </p:spTree>
    <p:extLst>
      <p:ext uri="{BB962C8B-B14F-4D97-AF65-F5344CB8AC3E}">
        <p14:creationId xmlns:p14="http://schemas.microsoft.com/office/powerpoint/2010/main" val="36596743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763688" y="332656"/>
            <a:ext cx="7272808" cy="3046988"/>
          </a:xfrm>
          <a:prstGeom prst="rect">
            <a:avLst/>
          </a:prstGeom>
          <a:noFill/>
        </p:spPr>
        <p:txBody>
          <a:bodyPr wrap="square" rtlCol="1">
            <a:spAutoFit/>
          </a:bodyPr>
          <a:lstStyle/>
          <a:p>
            <a:r>
              <a:rPr lang="en-US" sz="3200" b="1" dirty="0">
                <a:latin typeface="Times New Roman"/>
                <a:ea typeface="Calibri"/>
              </a:rPr>
              <a:t>Teacher </a:t>
            </a:r>
            <a:r>
              <a:rPr lang="en-US" sz="3200" b="1" dirty="0" smtClean="0">
                <a:latin typeface="Times New Roman"/>
                <a:ea typeface="Calibri"/>
              </a:rPr>
              <a:t>Talk</a:t>
            </a:r>
          </a:p>
          <a:p>
            <a:r>
              <a:rPr lang="en-US" sz="3200" dirty="0" smtClean="0">
                <a:latin typeface="Times New Roman"/>
                <a:ea typeface="Calibri"/>
              </a:rPr>
              <a:t> </a:t>
            </a:r>
            <a:r>
              <a:rPr lang="en-US" sz="3200" dirty="0">
                <a:latin typeface="Times New Roman"/>
                <a:ea typeface="Calibri"/>
              </a:rPr>
              <a:t>When asked to tape-record their teaching, listen to the tape, and total the amount of time they talk, teachers are generally surprised to discover they spend much more time talking than they had imagined.</a:t>
            </a:r>
            <a:endParaRPr lang="ar-IQ" sz="3200" dirty="0"/>
          </a:p>
        </p:txBody>
      </p:sp>
    </p:spTree>
    <p:extLst>
      <p:ext uri="{BB962C8B-B14F-4D97-AF65-F5344CB8AC3E}">
        <p14:creationId xmlns:p14="http://schemas.microsoft.com/office/powerpoint/2010/main" val="148689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691680" y="332656"/>
            <a:ext cx="7200800" cy="3162276"/>
          </a:xfrm>
          <a:prstGeom prst="rect">
            <a:avLst/>
          </a:prstGeom>
          <a:noFill/>
        </p:spPr>
        <p:txBody>
          <a:bodyPr wrap="square" rtlCol="1">
            <a:spAutoFit/>
          </a:bodyPr>
          <a:lstStyle/>
          <a:p>
            <a:pPr rtl="1">
              <a:lnSpc>
                <a:spcPct val="115000"/>
              </a:lnSpc>
              <a:spcAft>
                <a:spcPts val="1000"/>
              </a:spcAft>
            </a:pPr>
            <a:r>
              <a:rPr lang="en-US" sz="2800" b="1" dirty="0">
                <a:latin typeface="Times New Roman"/>
                <a:ea typeface="Calibri"/>
                <a:cs typeface="Arial"/>
              </a:rPr>
              <a:t>The Teacher’s </a:t>
            </a:r>
            <a:r>
              <a:rPr lang="en-US" sz="2800" b="1" dirty="0" smtClean="0">
                <a:latin typeface="Times New Roman"/>
                <a:ea typeface="Calibri"/>
                <a:cs typeface="Arial"/>
              </a:rPr>
              <a:t>Questions</a:t>
            </a:r>
          </a:p>
          <a:p>
            <a:pPr rtl="1">
              <a:lnSpc>
                <a:spcPct val="115000"/>
              </a:lnSpc>
              <a:spcAft>
                <a:spcPts val="1000"/>
              </a:spcAft>
            </a:pPr>
            <a:r>
              <a:rPr lang="en-US" sz="2800" dirty="0">
                <a:latin typeface="Times New Roman"/>
                <a:ea typeface="Calibri"/>
              </a:rPr>
              <a:t>Teachers ask a lot of questions. For example, in a study of the frequency of questions asked by elementary school teachers in the United States, Nash and </a:t>
            </a:r>
            <a:r>
              <a:rPr lang="en-US" sz="2800" dirty="0" err="1">
                <a:latin typeface="Times New Roman"/>
                <a:ea typeface="Calibri"/>
              </a:rPr>
              <a:t>Shiman</a:t>
            </a:r>
            <a:r>
              <a:rPr lang="en-US" sz="2800" dirty="0">
                <a:latin typeface="Times New Roman"/>
                <a:ea typeface="Calibri"/>
              </a:rPr>
              <a:t> discovered teachers ask between 45 and 150 questions every half </a:t>
            </a:r>
            <a:r>
              <a:rPr lang="en-US" sz="2800" dirty="0" smtClean="0">
                <a:latin typeface="Times New Roman"/>
                <a:ea typeface="Calibri"/>
              </a:rPr>
              <a:t>hour.</a:t>
            </a:r>
            <a:endParaRPr lang="en-US" sz="2800" dirty="0">
              <a:effectLst/>
              <a:latin typeface="Calibri"/>
              <a:ea typeface="Calibri"/>
              <a:cs typeface="Arial"/>
            </a:endParaRPr>
          </a:p>
        </p:txBody>
      </p:sp>
    </p:spTree>
    <p:extLst>
      <p:ext uri="{BB962C8B-B14F-4D97-AF65-F5344CB8AC3E}">
        <p14:creationId xmlns:p14="http://schemas.microsoft.com/office/powerpoint/2010/main" val="2048528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The purpose of </a:t>
            </a:r>
            <a:r>
              <a:rPr lang="en-US" dirty="0" err="1" smtClean="0"/>
              <a:t>Teachers’Questions</a:t>
            </a:r>
            <a:endParaRPr lang="ar-IQ" dirty="0"/>
          </a:p>
        </p:txBody>
      </p:sp>
      <p:sp>
        <p:nvSpPr>
          <p:cNvPr id="5" name="مربع نص 4"/>
          <p:cNvSpPr txBox="1"/>
          <p:nvPr/>
        </p:nvSpPr>
        <p:spPr>
          <a:xfrm>
            <a:off x="2051720" y="1484784"/>
            <a:ext cx="6552728" cy="3170099"/>
          </a:xfrm>
          <a:prstGeom prst="rect">
            <a:avLst/>
          </a:prstGeom>
          <a:noFill/>
        </p:spPr>
        <p:txBody>
          <a:bodyPr wrap="square" rtlCol="1">
            <a:spAutoFit/>
          </a:bodyPr>
          <a:lstStyle/>
          <a:p>
            <a:r>
              <a:rPr lang="en-US" sz="4000" dirty="0" smtClean="0"/>
              <a:t>1-Display questions.</a:t>
            </a:r>
          </a:p>
          <a:p>
            <a:r>
              <a:rPr lang="en-US" sz="4000" dirty="0" smtClean="0"/>
              <a:t>2-Referential questions.</a:t>
            </a:r>
          </a:p>
          <a:p>
            <a:r>
              <a:rPr lang="en-US" sz="4000" dirty="0" smtClean="0"/>
              <a:t>3-Comprehension check.</a:t>
            </a:r>
          </a:p>
          <a:p>
            <a:r>
              <a:rPr lang="en-US" sz="4000" dirty="0" smtClean="0"/>
              <a:t>4-Conformation questions.</a:t>
            </a:r>
          </a:p>
          <a:p>
            <a:r>
              <a:rPr lang="en-US" sz="4000" dirty="0" smtClean="0"/>
              <a:t>5-Clarification questions.</a:t>
            </a:r>
            <a:endParaRPr lang="ar-IQ" sz="4000" dirty="0"/>
          </a:p>
        </p:txBody>
      </p:sp>
    </p:spTree>
    <p:extLst>
      <p:ext uri="{BB962C8B-B14F-4D97-AF65-F5344CB8AC3E}">
        <p14:creationId xmlns:p14="http://schemas.microsoft.com/office/powerpoint/2010/main" val="4185498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611302" y="332656"/>
            <a:ext cx="7524328" cy="1069514"/>
          </a:xfrm>
        </p:spPr>
        <p:txBody>
          <a:bodyPr/>
          <a:lstStyle/>
          <a:p>
            <a:r>
              <a:rPr lang="en-US" dirty="0" smtClean="0"/>
              <a:t>The Content of Teachers </a:t>
            </a:r>
            <a:br>
              <a:rPr lang="en-US" dirty="0" smtClean="0"/>
            </a:br>
            <a:r>
              <a:rPr lang="en-US" dirty="0" smtClean="0"/>
              <a:t>Questions</a:t>
            </a:r>
            <a:endParaRPr lang="ar-IQ" dirty="0"/>
          </a:p>
        </p:txBody>
      </p:sp>
      <p:sp>
        <p:nvSpPr>
          <p:cNvPr id="5" name="مربع نص 4"/>
          <p:cNvSpPr txBox="1"/>
          <p:nvPr/>
        </p:nvSpPr>
        <p:spPr>
          <a:xfrm>
            <a:off x="1845074" y="1916832"/>
            <a:ext cx="7056784" cy="3170099"/>
          </a:xfrm>
          <a:prstGeom prst="rect">
            <a:avLst/>
          </a:prstGeom>
          <a:noFill/>
        </p:spPr>
        <p:txBody>
          <a:bodyPr wrap="square" rtlCol="1">
            <a:spAutoFit/>
          </a:bodyPr>
          <a:lstStyle/>
          <a:p>
            <a:r>
              <a:rPr lang="en-US" sz="4000" dirty="0" smtClean="0"/>
              <a:t>1-Study of language.</a:t>
            </a:r>
          </a:p>
          <a:p>
            <a:r>
              <a:rPr lang="en-US" sz="4000" dirty="0" smtClean="0"/>
              <a:t>2-Study of subject.</a:t>
            </a:r>
          </a:p>
          <a:p>
            <a:r>
              <a:rPr lang="en-US" sz="4000" dirty="0" smtClean="0"/>
              <a:t>3-Procedure.</a:t>
            </a:r>
          </a:p>
          <a:p>
            <a:r>
              <a:rPr lang="en-US" sz="4000" dirty="0" smtClean="0"/>
              <a:t>4-Life-General.</a:t>
            </a:r>
          </a:p>
          <a:p>
            <a:r>
              <a:rPr lang="en-US" sz="4000" dirty="0" smtClean="0"/>
              <a:t>5-Life Personal.</a:t>
            </a:r>
            <a:endParaRPr lang="ar-IQ" sz="4000" dirty="0"/>
          </a:p>
        </p:txBody>
      </p:sp>
    </p:spTree>
    <p:extLst>
      <p:ext uri="{BB962C8B-B14F-4D97-AF65-F5344CB8AC3E}">
        <p14:creationId xmlns:p14="http://schemas.microsoft.com/office/powerpoint/2010/main" val="4111428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123728" y="620688"/>
            <a:ext cx="6563072" cy="460648"/>
          </a:xfrm>
        </p:spPr>
        <p:txBody>
          <a:bodyPr/>
          <a:lstStyle/>
          <a:p>
            <a:pPr algn="ctr"/>
            <a:r>
              <a:rPr lang="en-US" sz="5400" dirty="0" smtClean="0"/>
              <a:t>Thank You</a:t>
            </a:r>
            <a:endParaRPr lang="ar-IQ" sz="5400" dirty="0"/>
          </a:p>
        </p:txBody>
      </p:sp>
      <p:pic>
        <p:nvPicPr>
          <p:cNvPr id="3074" name="Picture 2" descr="D:\صوره.png"/>
          <p:cNvPicPr>
            <a:picLocks noGrp="1" noChangeAspect="1" noChangeArrowheads="1"/>
          </p:cNvPicPr>
          <p:nvPr>
            <p:ph idx="10"/>
          </p:nvPr>
        </p:nvPicPr>
        <p:blipFill>
          <a:blip r:embed="rId2">
            <a:extLst>
              <a:ext uri="{28A0092B-C50C-407E-A947-70E740481C1C}">
                <a14:useLocalDpi xmlns:a14="http://schemas.microsoft.com/office/drawing/2010/main" val="0"/>
              </a:ext>
            </a:extLst>
          </a:blip>
          <a:srcRect/>
          <a:stretch>
            <a:fillRect/>
          </a:stretch>
        </p:blipFill>
        <p:spPr bwMode="auto">
          <a:xfrm>
            <a:off x="2123728" y="1556792"/>
            <a:ext cx="6048671" cy="432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2424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TotalTime>
  <Words>222</Words>
  <Application>Microsoft Office PowerPoint</Application>
  <PresentationFormat>عرض على الشاشة (3:4)‏</PresentationFormat>
  <Paragraphs>36</Paragraphs>
  <Slides>8</Slides>
  <Notes>0</Notes>
  <HiddenSlides>0</HiddenSlides>
  <MMClips>0</MMClips>
  <ScaleCrop>false</ScaleCrop>
  <HeadingPairs>
    <vt:vector size="4" baseType="variant">
      <vt:variant>
        <vt:lpstr>نسق</vt:lpstr>
      </vt:variant>
      <vt:variant>
        <vt:i4>2</vt:i4>
      </vt:variant>
      <vt:variant>
        <vt:lpstr>عناوين الشرائح</vt:lpstr>
      </vt:variant>
      <vt:variant>
        <vt:i4>8</vt:i4>
      </vt:variant>
    </vt:vector>
  </HeadingPairs>
  <TitlesOfParts>
    <vt:vector size="10" baseType="lpstr">
      <vt:lpstr>Office Theme</vt:lpstr>
      <vt:lpstr>Custom Design</vt:lpstr>
      <vt:lpstr>عرض تقديمي في PowerPoint</vt:lpstr>
      <vt:lpstr>عرض تقديمي في PowerPoint</vt:lpstr>
      <vt:lpstr> </vt:lpstr>
      <vt:lpstr>عرض تقديمي في PowerPoint</vt:lpstr>
      <vt:lpstr>عرض تقديمي في PowerPoint</vt:lpstr>
      <vt:lpstr>The purpose of Teachers’Questions</vt:lpstr>
      <vt:lpstr>The Content of Teachers  Questions</vt:lpstr>
      <vt:lpstr>عرض تقديمي في PowerPoint</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Registered User</dc:creator>
  <cp:lastModifiedBy>exp</cp:lastModifiedBy>
  <cp:revision>37</cp:revision>
  <dcterms:created xsi:type="dcterms:W3CDTF">2014-04-01T16:35:38Z</dcterms:created>
  <dcterms:modified xsi:type="dcterms:W3CDTF">2019-12-17T22:50:59Z</dcterms:modified>
</cp:coreProperties>
</file>